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Impact" charset="1" panose="020B0806030902050204"/>
      <p:regular r:id="rId25"/>
    </p:embeddedFont>
    <p:embeddedFont>
      <p:font typeface="Montserrat" charset="1" panose="00000500000000000000"/>
      <p:regular r:id="rId26"/>
    </p:embeddedFont>
    <p:embeddedFont>
      <p:font typeface="Montserrat Bold" charset="1" panose="00000800000000000000"/>
      <p:regular r:id="rId27"/>
    </p:embeddedFont>
    <p:embeddedFont>
      <p:font typeface="Montaser Arabic Ultra-Bold" charset="1" panose="00000900000000000000"/>
      <p:regular r:id="rId28"/>
    </p:embeddedFont>
    <p:embeddedFont>
      <p:font typeface="PT Sans Bold" charset="1" panose="020B0703020203020204"/>
      <p:regular r:id="rId29"/>
    </p:embeddedFont>
    <p:embeddedFont>
      <p:font typeface="PT Serif Bold" charset="1" panose="020A0703040505020204"/>
      <p:regular r:id="rId30"/>
    </p:embeddedFont>
    <p:embeddedFont>
      <p:font typeface="Canva Sans Bold" charset="1" panose="020B0803030501040103"/>
      <p:regular r:id="rId31"/>
    </p:embeddedFont>
    <p:embeddedFont>
      <p:font typeface="Canva Sans" charset="1" panose="020B0503030501040103"/>
      <p:regular r:id="rId32"/>
    </p:embeddedFont>
    <p:embeddedFont>
      <p:font typeface="Cooper Hewitt" charset="1" panose="00000000000000000000"/>
      <p:regular r:id="rId33"/>
    </p:embeddedFont>
    <p:embeddedFont>
      <p:font typeface="Cooper Hewitt Bold" charset="1" panose="00000000000000000000"/>
      <p:regular r:id="rId34"/>
    </p:embeddedFont>
    <p:embeddedFont>
      <p:font typeface="Open Sauce Bold" charset="1" panose="000008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12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embeddings/oleObject1.bin" Type="http://schemas.openxmlformats.org/officeDocument/2006/relationships/oleObject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10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00" t="-25884" r="-87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2071988" cy="10287000"/>
            <a:chOff x="0" y="0"/>
            <a:chExt cx="317945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40639" y="925830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8719814" y="4347420"/>
            <a:ext cx="4836963" cy="846468"/>
          </a:xfrm>
          <a:custGeom>
            <a:avLst/>
            <a:gdLst/>
            <a:ahLst/>
            <a:cxnLst/>
            <a:rect r="r" b="b" t="t" l="l"/>
            <a:pathLst>
              <a:path h="846468" w="4836963">
                <a:moveTo>
                  <a:pt x="0" y="0"/>
                </a:moveTo>
                <a:lnTo>
                  <a:pt x="4836962" y="0"/>
                </a:lnTo>
                <a:lnTo>
                  <a:pt x="4836962" y="846469"/>
                </a:lnTo>
                <a:lnTo>
                  <a:pt x="0" y="846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2769" y="5346834"/>
            <a:ext cx="2723308" cy="27233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385" y="0"/>
                  </a:moveTo>
                  <a:lnTo>
                    <a:pt x="747415" y="0"/>
                  </a:lnTo>
                  <a:cubicBezTo>
                    <a:pt x="764756" y="0"/>
                    <a:pt x="781387" y="6889"/>
                    <a:pt x="793649" y="19151"/>
                  </a:cubicBezTo>
                  <a:cubicBezTo>
                    <a:pt x="805911" y="31413"/>
                    <a:pt x="812800" y="48044"/>
                    <a:pt x="812800" y="65385"/>
                  </a:cubicBezTo>
                  <a:lnTo>
                    <a:pt x="812800" y="747415"/>
                  </a:lnTo>
                  <a:cubicBezTo>
                    <a:pt x="812800" y="764756"/>
                    <a:pt x="805911" y="781387"/>
                    <a:pt x="793649" y="793649"/>
                  </a:cubicBezTo>
                  <a:cubicBezTo>
                    <a:pt x="781387" y="805911"/>
                    <a:pt x="764756" y="812800"/>
                    <a:pt x="747415" y="812800"/>
                  </a:cubicBezTo>
                  <a:lnTo>
                    <a:pt x="65385" y="812800"/>
                  </a:lnTo>
                  <a:cubicBezTo>
                    <a:pt x="48044" y="812800"/>
                    <a:pt x="31413" y="805911"/>
                    <a:pt x="19151" y="793649"/>
                  </a:cubicBezTo>
                  <a:cubicBezTo>
                    <a:pt x="6889" y="781387"/>
                    <a:pt x="0" y="764756"/>
                    <a:pt x="0" y="747415"/>
                  </a:cubicBezTo>
                  <a:lnTo>
                    <a:pt x="0" y="65385"/>
                  </a:lnTo>
                  <a:cubicBezTo>
                    <a:pt x="0" y="48044"/>
                    <a:pt x="6889" y="31413"/>
                    <a:pt x="19151" y="19151"/>
                  </a:cubicBezTo>
                  <a:cubicBezTo>
                    <a:pt x="31413" y="6889"/>
                    <a:pt x="48044" y="0"/>
                    <a:pt x="65385" y="0"/>
                  </a:cubicBezTo>
                  <a:close/>
                </a:path>
              </a:pathLst>
            </a:custGeom>
            <a:blipFill>
              <a:blip r:embed="rId6"/>
              <a:stretch>
                <a:fillRect l="-35309" t="-42073" r="-24961" b="-71881"/>
              </a:stretch>
            </a:blipFill>
            <a:ln w="38100" cap="rnd">
              <a:solidFill>
                <a:srgbClr val="04E1F9"/>
              </a:soli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290537" y="5346834"/>
            <a:ext cx="2723308" cy="27233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385" y="0"/>
                  </a:moveTo>
                  <a:lnTo>
                    <a:pt x="747415" y="0"/>
                  </a:lnTo>
                  <a:cubicBezTo>
                    <a:pt x="764756" y="0"/>
                    <a:pt x="781387" y="6889"/>
                    <a:pt x="793649" y="19151"/>
                  </a:cubicBezTo>
                  <a:cubicBezTo>
                    <a:pt x="805911" y="31413"/>
                    <a:pt x="812800" y="48044"/>
                    <a:pt x="812800" y="65385"/>
                  </a:cubicBezTo>
                  <a:lnTo>
                    <a:pt x="812800" y="747415"/>
                  </a:lnTo>
                  <a:cubicBezTo>
                    <a:pt x="812800" y="764756"/>
                    <a:pt x="805911" y="781387"/>
                    <a:pt x="793649" y="793649"/>
                  </a:cubicBezTo>
                  <a:cubicBezTo>
                    <a:pt x="781387" y="805911"/>
                    <a:pt x="764756" y="812800"/>
                    <a:pt x="747415" y="812800"/>
                  </a:cubicBezTo>
                  <a:lnTo>
                    <a:pt x="65385" y="812800"/>
                  </a:lnTo>
                  <a:cubicBezTo>
                    <a:pt x="48044" y="812800"/>
                    <a:pt x="31413" y="805911"/>
                    <a:pt x="19151" y="793649"/>
                  </a:cubicBezTo>
                  <a:cubicBezTo>
                    <a:pt x="6889" y="781387"/>
                    <a:pt x="0" y="764756"/>
                    <a:pt x="0" y="747415"/>
                  </a:cubicBezTo>
                  <a:lnTo>
                    <a:pt x="0" y="65385"/>
                  </a:lnTo>
                  <a:cubicBezTo>
                    <a:pt x="0" y="48044"/>
                    <a:pt x="6889" y="31413"/>
                    <a:pt x="19151" y="19151"/>
                  </a:cubicBezTo>
                  <a:cubicBezTo>
                    <a:pt x="31413" y="6889"/>
                    <a:pt x="48044" y="0"/>
                    <a:pt x="65385" y="0"/>
                  </a:cubicBezTo>
                  <a:close/>
                </a:path>
              </a:pathLst>
            </a:custGeom>
            <a:blipFill>
              <a:blip r:embed="rId7"/>
              <a:stretch>
                <a:fillRect l="-5736" t="-14612" r="-15027" b="-6453"/>
              </a:stretch>
            </a:blipFill>
            <a:ln w="38100" cap="rnd">
              <a:solidFill>
                <a:srgbClr val="04E1F9"/>
              </a:solidFill>
              <a:prstDash val="solid"/>
              <a:round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456646" y="441778"/>
            <a:ext cx="14298184" cy="392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91"/>
              </a:lnSpc>
              <a:spcBef>
                <a:spcPct val="0"/>
              </a:spcBef>
            </a:pPr>
            <a:r>
              <a:rPr lang="en-US" sz="10708">
                <a:solidFill>
                  <a:srgbClr val="04E1F9"/>
                </a:solidFill>
                <a:latin typeface="Impact"/>
                <a:ea typeface="Impact"/>
                <a:cs typeface="Impact"/>
                <a:sym typeface="Impact"/>
              </a:rPr>
              <a:t>QR Decomposition for PCA on Digits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0476" y="4742079"/>
            <a:ext cx="3324699" cy="44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75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78401" y="8184442"/>
            <a:ext cx="2947580" cy="38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</a:pPr>
            <a:r>
              <a:rPr lang="en-US" sz="223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</a:t>
            </a:r>
            <a:r>
              <a:rPr lang="en-US" sz="223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Abdullah     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9727" y="8645771"/>
            <a:ext cx="1201348" cy="38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</a:pPr>
            <a:r>
              <a:rPr lang="en-US" sz="223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2102074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55662" y="9018868"/>
            <a:ext cx="849478" cy="38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</a:pPr>
            <a:r>
              <a:rPr lang="en-US" sz="223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10201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6646" y="8184442"/>
            <a:ext cx="2947580" cy="38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</a:pPr>
            <a:r>
              <a:rPr lang="en-US" sz="223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Md. Mehedi Hasan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57972" y="8645771"/>
            <a:ext cx="1201348" cy="38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</a:pPr>
            <a:r>
              <a:rPr lang="en-US" sz="223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2102016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33907" y="9018868"/>
            <a:ext cx="849478" cy="38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</a:pPr>
            <a:r>
              <a:rPr lang="en-US" sz="223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10143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21703" y="-24178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77256" y="2376557"/>
            <a:ext cx="15282044" cy="1168719"/>
          </a:xfrm>
          <a:custGeom>
            <a:avLst/>
            <a:gdLst/>
            <a:ahLst/>
            <a:cxnLst/>
            <a:rect r="r" b="b" t="t" l="l"/>
            <a:pathLst>
              <a:path h="1168719" w="15282044">
                <a:moveTo>
                  <a:pt x="0" y="0"/>
                </a:moveTo>
                <a:lnTo>
                  <a:pt x="15282044" y="0"/>
                </a:lnTo>
                <a:lnTo>
                  <a:pt x="15282044" y="1168719"/>
                </a:lnTo>
                <a:lnTo>
                  <a:pt x="0" y="1168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700" t="-58262" r="-4767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77256" y="3819828"/>
            <a:ext cx="9817354" cy="204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  <a:spcBef>
                <a:spcPct val="0"/>
              </a:spcBef>
            </a:pPr>
            <a:r>
              <a:rPr lang="en-US" b="true" sz="3223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QR Decomposition?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QR decomposition splits a matrix into: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Q: an orthonormal matrix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R: an upper triangular matrix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7256" y="6255908"/>
            <a:ext cx="9194676" cy="204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  <a:spcBef>
                <a:spcPct val="0"/>
              </a:spcBef>
            </a:pPr>
            <a:r>
              <a:rPr lang="en-US" b="true" sz="3223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Use QR in PCA?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Faster and more stable than eigen-decomposition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Helps extract principal directions efficiently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Ideal for high-dimensional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8013" y="1004957"/>
            <a:ext cx="1003659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QR Decomposition: (H=QR)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695811" y="4081998"/>
            <a:ext cx="2665792" cy="2155672"/>
          </a:xfrm>
          <a:custGeom>
            <a:avLst/>
            <a:gdLst/>
            <a:ahLst/>
            <a:cxnLst/>
            <a:rect r="r" b="b" t="t" l="l"/>
            <a:pathLst>
              <a:path h="2155672" w="2665792">
                <a:moveTo>
                  <a:pt x="0" y="0"/>
                </a:moveTo>
                <a:lnTo>
                  <a:pt x="2665792" y="0"/>
                </a:lnTo>
                <a:lnTo>
                  <a:pt x="2665792" y="2155672"/>
                </a:lnTo>
                <a:lnTo>
                  <a:pt x="0" y="2155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77384" y="6791398"/>
            <a:ext cx="2584219" cy="1938338"/>
          </a:xfrm>
          <a:custGeom>
            <a:avLst/>
            <a:gdLst/>
            <a:ahLst/>
            <a:cxnLst/>
            <a:rect r="r" b="b" t="t" l="l"/>
            <a:pathLst>
              <a:path h="1938338" w="2584219">
                <a:moveTo>
                  <a:pt x="0" y="0"/>
                </a:moveTo>
                <a:lnTo>
                  <a:pt x="2584219" y="0"/>
                </a:lnTo>
                <a:lnTo>
                  <a:pt x="2584219" y="1938338"/>
                </a:lnTo>
                <a:lnTo>
                  <a:pt x="0" y="1938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74" t="-27585" r="-11533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932465" y="6294008"/>
            <a:ext cx="2274056" cy="25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5"/>
              </a:lnSpc>
            </a:pPr>
            <a:r>
              <a:rPr lang="en-US" sz="1475">
                <a:solidFill>
                  <a:srgbClr val="04E1F9"/>
                </a:solidFill>
                <a:latin typeface="Canva Sans"/>
                <a:ea typeface="Canva Sans"/>
                <a:cs typeface="Canva Sans"/>
                <a:sym typeface="Canva Sans"/>
              </a:rPr>
              <a:t>Fig: Or</a:t>
            </a:r>
            <a:r>
              <a:rPr lang="en-US" sz="1475">
                <a:solidFill>
                  <a:srgbClr val="04E1F9"/>
                </a:solidFill>
                <a:latin typeface="Canva Sans"/>
                <a:ea typeface="Canva Sans"/>
                <a:cs typeface="Canva Sans"/>
                <a:sym typeface="Canva Sans"/>
              </a:rPr>
              <a:t>thogonal Matrix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32465" y="8771277"/>
            <a:ext cx="2274056" cy="51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5"/>
              </a:lnSpc>
            </a:pPr>
            <a:r>
              <a:rPr lang="en-US" sz="1475">
                <a:solidFill>
                  <a:srgbClr val="04E1F9"/>
                </a:solidFill>
                <a:latin typeface="Canva Sans"/>
                <a:ea typeface="Canva Sans"/>
                <a:cs typeface="Canva Sans"/>
                <a:sym typeface="Canva Sans"/>
              </a:rPr>
              <a:t>Fig: upper tria</a:t>
            </a:r>
            <a:r>
              <a:rPr lang="en-US" sz="1475">
                <a:solidFill>
                  <a:srgbClr val="04E1F9"/>
                </a:solidFill>
                <a:latin typeface="Canva Sans"/>
                <a:ea typeface="Canva Sans"/>
                <a:cs typeface="Canva Sans"/>
                <a:sym typeface="Canva Sans"/>
              </a:rPr>
              <a:t>ngular matrix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4843" y="-390722"/>
            <a:ext cx="12071988" cy="10287000"/>
            <a:chOff x="0" y="0"/>
            <a:chExt cx="317945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94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79454">
                  <a:moveTo>
                    <a:pt x="0" y="0"/>
                  </a:moveTo>
                  <a:lnTo>
                    <a:pt x="3179454" y="0"/>
                  </a:lnTo>
                  <a:lnTo>
                    <a:pt x="317945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33333">
                  <a:srgbClr val="000000">
                    <a:alpha val="100000"/>
                  </a:srgbClr>
                </a:gs>
                <a:gs pos="66667">
                  <a:srgbClr val="000000">
                    <a:alpha val="825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17945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3327" y="449580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6738" y="2477337"/>
            <a:ext cx="15296589" cy="1172984"/>
          </a:xfrm>
          <a:custGeom>
            <a:avLst/>
            <a:gdLst/>
            <a:ahLst/>
            <a:cxnLst/>
            <a:rect r="r" b="b" t="t" l="l"/>
            <a:pathLst>
              <a:path h="1172984" w="15296589">
                <a:moveTo>
                  <a:pt x="0" y="0"/>
                </a:moveTo>
                <a:lnTo>
                  <a:pt x="15296589" y="0"/>
                </a:lnTo>
                <a:lnTo>
                  <a:pt x="15296589" y="1172984"/>
                </a:lnTo>
                <a:lnTo>
                  <a:pt x="0" y="1172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55" t="-92344" r="-10327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36738" y="3838878"/>
            <a:ext cx="12305640" cy="254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  <a:spcBef>
                <a:spcPct val="0"/>
              </a:spcBef>
            </a:pPr>
            <a:r>
              <a:rPr lang="en-US" b="true" sz="3223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SVD? 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BC445"/>
                </a:solidFill>
                <a:latin typeface="Canva Sans"/>
                <a:ea typeface="Canva Sans"/>
                <a:cs typeface="Canva Sans"/>
                <a:sym typeface="Canva Sans"/>
              </a:rPr>
              <a:t>Singular Value Decomposition (SVD)</a:t>
            </a: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breaks a matrix into: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U: left singular vectors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D: singular values (</a:t>
            </a:r>
            <a:r>
              <a:rPr lang="en-US" sz="2823">
                <a:solidFill>
                  <a:srgbClr val="FBC445"/>
                </a:solidFill>
                <a:latin typeface="Canva Sans"/>
                <a:ea typeface="Canva Sans"/>
                <a:cs typeface="Canva Sans"/>
                <a:sym typeface="Canva Sans"/>
              </a:rPr>
              <a:t>--&gt; eigenvalues</a:t>
            </a: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 (variance)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Vᵗ: right singular vectors (</a:t>
            </a:r>
            <a:r>
              <a:rPr lang="en-US" sz="2823">
                <a:solidFill>
                  <a:srgbClr val="FBC445"/>
                </a:solidFill>
                <a:latin typeface="Canva Sans"/>
                <a:ea typeface="Canva Sans"/>
                <a:cs typeface="Canva Sans"/>
                <a:sym typeface="Canva Sans"/>
              </a:rPr>
              <a:t>Eigenvectors (PCA basis))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738" y="6764830"/>
            <a:ext cx="10611594" cy="195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b="true" sz="2823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SVD on R1TR_1^T?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R1TR_1^T is </a:t>
            </a:r>
            <a:r>
              <a:rPr lang="en-US" sz="2823">
                <a:solidFill>
                  <a:srgbClr val="FBC445"/>
                </a:solidFill>
                <a:latin typeface="Canva Sans"/>
                <a:ea typeface="Canva Sans"/>
                <a:cs typeface="Canva Sans"/>
                <a:sym typeface="Canva Sans"/>
              </a:rPr>
              <a:t>compact decomposition</a:t>
            </a: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well-conditioned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SVD helps extract principal components directly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Avoids computing large covariance matrices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6738" y="972690"/>
            <a:ext cx="508880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SVD</a:t>
            </a: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 R</a:t>
            </a: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</a:t>
            </a: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284886" y="5789399"/>
            <a:ext cx="3991175" cy="1832064"/>
            <a:chOff x="0" y="0"/>
            <a:chExt cx="5321567" cy="24427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21567" cy="2442752"/>
            </a:xfrm>
            <a:custGeom>
              <a:avLst/>
              <a:gdLst/>
              <a:ahLst/>
              <a:cxnLst/>
              <a:rect r="r" b="b" t="t" l="l"/>
              <a:pathLst>
                <a:path h="2442752" w="5321567">
                  <a:moveTo>
                    <a:pt x="0" y="0"/>
                  </a:moveTo>
                  <a:lnTo>
                    <a:pt x="5321567" y="0"/>
                  </a:lnTo>
                  <a:lnTo>
                    <a:pt x="5321567" y="2442752"/>
                  </a:lnTo>
                  <a:lnTo>
                    <a:pt x="0" y="2442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5445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4381068" y="188904"/>
              <a:ext cx="685800" cy="158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0"/>
                </a:lnSpc>
                <a:spcBef>
                  <a:spcPct val="0"/>
                </a:spcBef>
              </a:pPr>
              <a:r>
                <a:rPr lang="en-US" sz="650">
                  <a:solidFill>
                    <a:srgbClr val="050A3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Eigenvectors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219796" y="1110853"/>
              <a:ext cx="624126" cy="158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0"/>
                </a:lnSpc>
                <a:spcBef>
                  <a:spcPct val="0"/>
                </a:spcBef>
              </a:pPr>
              <a:r>
                <a:rPr lang="en-US" sz="650">
                  <a:solidFill>
                    <a:srgbClr val="050A3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</a:t>
              </a:r>
              <a:r>
                <a:rPr lang="en-US" sz="650">
                  <a:solidFill>
                    <a:srgbClr val="050A3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igenvalues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50397"/>
            <a:ext cx="14772605" cy="1427721"/>
          </a:xfrm>
          <a:custGeom>
            <a:avLst/>
            <a:gdLst/>
            <a:ahLst/>
            <a:cxnLst/>
            <a:rect r="r" b="b" t="t" l="l"/>
            <a:pathLst>
              <a:path h="1427721" w="14772605">
                <a:moveTo>
                  <a:pt x="0" y="0"/>
                </a:moveTo>
                <a:lnTo>
                  <a:pt x="14772605" y="0"/>
                </a:lnTo>
                <a:lnTo>
                  <a:pt x="14772605" y="1427720"/>
                </a:lnTo>
                <a:lnTo>
                  <a:pt x="0" y="1427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64" t="-66552" r="-15439" b="-19965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448445" y="-2445403"/>
            <a:ext cx="4578359" cy="4114800"/>
          </a:xfrm>
          <a:custGeom>
            <a:avLst/>
            <a:gdLst/>
            <a:ahLst/>
            <a:cxnLst/>
            <a:rect r="r" b="b" t="t" l="l"/>
            <a:pathLst>
              <a:path h="4114800" w="4578359">
                <a:moveTo>
                  <a:pt x="4578358" y="0"/>
                </a:moveTo>
                <a:lnTo>
                  <a:pt x="0" y="0"/>
                </a:lnTo>
                <a:lnTo>
                  <a:pt x="0" y="4114800"/>
                </a:lnTo>
                <a:lnTo>
                  <a:pt x="4578358" y="4114800"/>
                </a:lnTo>
                <a:lnTo>
                  <a:pt x="4578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16006" y="6342824"/>
            <a:ext cx="8145975" cy="4460706"/>
          </a:xfrm>
          <a:custGeom>
            <a:avLst/>
            <a:gdLst/>
            <a:ahLst/>
            <a:cxnLst/>
            <a:rect r="r" b="b" t="t" l="l"/>
            <a:pathLst>
              <a:path h="4460706" w="8145975">
                <a:moveTo>
                  <a:pt x="0" y="0"/>
                </a:moveTo>
                <a:lnTo>
                  <a:pt x="8145975" y="0"/>
                </a:lnTo>
                <a:lnTo>
                  <a:pt x="8145975" y="4460706"/>
                </a:lnTo>
                <a:lnTo>
                  <a:pt x="0" y="446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342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792442"/>
            <a:ext cx="14772605" cy="155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  <a:spcBef>
                <a:spcPct val="0"/>
              </a:spcBef>
            </a:pPr>
            <a:r>
              <a:rPr lang="en-US" b="true" sz="322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do eigenvalues mean? 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indicate how much variation each principal component captures in the data. 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larger eigenvalue means the component is more important.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516205"/>
            <a:ext cx="8372438" cy="204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  <a:spcBef>
                <a:spcPct val="0"/>
              </a:spcBef>
            </a:pPr>
            <a:r>
              <a:rPr lang="en-US" b="true" sz="322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Compute Them in PCA?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They define the new feature space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Help rank components by importance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Used to project data into lower dimensions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654323"/>
            <a:ext cx="12050241" cy="155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  <a:spcBef>
                <a:spcPct val="0"/>
              </a:spcBef>
            </a:pPr>
            <a:r>
              <a:rPr lang="en-US" b="true" sz="322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do eigenvectors mean?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directions in which the data is spread are called eigenvectors. </a:t>
            </a:r>
          </a:p>
          <a:p>
            <a:pPr algn="l" marL="609665" indent="-304833" lvl="1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PCA projects the data in these directions.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42915"/>
            <a:ext cx="10730780" cy="102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9"/>
              </a:lnSpc>
              <a:spcBef>
                <a:spcPct val="0"/>
              </a:spcBef>
            </a:pPr>
            <a:r>
              <a:rPr lang="en-US" b="true" sz="5985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5985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igenvalues  &amp; Eigenvectors: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78941" y="9632941"/>
            <a:ext cx="1063861" cy="231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"/>
              </a:lnSpc>
              <a:spcBef>
                <a:spcPct val="0"/>
              </a:spcBef>
            </a:pPr>
            <a:r>
              <a:rPr lang="en-US" sz="13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eigenvectors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59478" y="9632941"/>
            <a:ext cx="1063861" cy="231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"/>
              </a:lnSpc>
              <a:spcBef>
                <a:spcPct val="0"/>
              </a:spcBef>
            </a:pPr>
            <a:r>
              <a:rPr lang="en-US" sz="13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eigenvectors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67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32959"/>
            <a:ext cx="16230600" cy="2220815"/>
          </a:xfrm>
          <a:custGeom>
            <a:avLst/>
            <a:gdLst/>
            <a:ahLst/>
            <a:cxnLst/>
            <a:rect r="r" b="b" t="t" l="l"/>
            <a:pathLst>
              <a:path h="2220815" w="16230600">
                <a:moveTo>
                  <a:pt x="0" y="0"/>
                </a:moveTo>
                <a:lnTo>
                  <a:pt x="16230600" y="0"/>
                </a:lnTo>
                <a:lnTo>
                  <a:pt x="16230600" y="2220815"/>
                </a:lnTo>
                <a:lnTo>
                  <a:pt x="0" y="2220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90" t="-43111" r="-5665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076825"/>
            <a:ext cx="7891639" cy="330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  <a:spcBef>
                <a:spcPct val="0"/>
              </a:spcBef>
            </a:pPr>
            <a:r>
              <a:rPr lang="en-US" b="true" sz="3223">
                <a:solidFill>
                  <a:srgbClr val="FBC44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This Step? </a:t>
            </a:r>
          </a:p>
          <a:p>
            <a:pPr algn="l" marL="566487" indent="-283243" lvl="1">
              <a:lnSpc>
                <a:spcPts val="3673"/>
              </a:lnSpc>
              <a:buFont typeface="Arial"/>
              <a:buChar char="•"/>
            </a:pPr>
            <a:r>
              <a:rPr lang="en-US" b="true" sz="262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PCA, we get all t</a:t>
            </a:r>
            <a:r>
              <a:rPr lang="en-US" b="true" sz="262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 principal components, but we don't need all of them. </a:t>
            </a:r>
          </a:p>
          <a:p>
            <a:pPr algn="l" marL="566487" indent="-283243" lvl="1">
              <a:lnSpc>
                <a:spcPts val="3673"/>
              </a:lnSpc>
              <a:buFont typeface="Arial"/>
              <a:buChar char="•"/>
            </a:pPr>
            <a:r>
              <a:rPr lang="en-US" b="true" sz="262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keep only the top h components — the ones that capture the most variance. </a:t>
            </a:r>
          </a:p>
          <a:p>
            <a:pPr algn="l" marL="566487" indent="-283243" lvl="1">
              <a:lnSpc>
                <a:spcPts val="3673"/>
              </a:lnSpc>
              <a:buFont typeface="Arial"/>
              <a:buChar char="•"/>
            </a:pPr>
            <a:r>
              <a:rPr lang="en-US" b="true" sz="262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reduces dimensionality, simplifies computation, and reduces noise.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92712" y="6172200"/>
            <a:ext cx="2967737" cy="4114800"/>
          </a:xfrm>
          <a:custGeom>
            <a:avLst/>
            <a:gdLst/>
            <a:ahLst/>
            <a:cxnLst/>
            <a:rect r="r" b="b" t="t" l="l"/>
            <a:pathLst>
              <a:path h="4114800" w="2967737">
                <a:moveTo>
                  <a:pt x="0" y="0"/>
                </a:moveTo>
                <a:lnTo>
                  <a:pt x="2967737" y="0"/>
                </a:lnTo>
                <a:lnTo>
                  <a:pt x="29677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3251" y="5143500"/>
            <a:ext cx="6840934" cy="4172970"/>
          </a:xfrm>
          <a:custGeom>
            <a:avLst/>
            <a:gdLst/>
            <a:ahLst/>
            <a:cxnLst/>
            <a:rect r="r" b="b" t="t" l="l"/>
            <a:pathLst>
              <a:path h="4172970" w="6840934">
                <a:moveTo>
                  <a:pt x="0" y="0"/>
                </a:moveTo>
                <a:lnTo>
                  <a:pt x="6840933" y="0"/>
                </a:lnTo>
                <a:lnTo>
                  <a:pt x="6840933" y="4172970"/>
                </a:lnTo>
                <a:lnTo>
                  <a:pt x="0" y="4172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57200"/>
            <a:ext cx="906455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</a:t>
            </a: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 Components: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1156" y="5268644"/>
            <a:ext cx="7105093" cy="316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b="true" sz="3085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This Shows</a:t>
            </a:r>
          </a:p>
          <a:p>
            <a:pPr algn="l" marL="505180" indent="-252590" lvl="1">
              <a:lnSpc>
                <a:spcPts val="3041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Each point = one digit image (0–9)</a:t>
            </a:r>
          </a:p>
          <a:p>
            <a:pPr algn="l" marL="505180" indent="-252590" lvl="1">
              <a:lnSpc>
                <a:spcPts val="3041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points = 1797 digit samples</a:t>
            </a:r>
          </a:p>
          <a:p>
            <a:pPr algn="l" marL="505180" indent="-252590" lvl="1">
              <a:lnSpc>
                <a:spcPts val="3041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Position = PCA-projected coordinates (shows shape similarity)</a:t>
            </a:r>
          </a:p>
          <a:p>
            <a:pPr algn="l" marL="505180" indent="-252590" lvl="1">
              <a:lnSpc>
                <a:spcPts val="3041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Color = digit label (0–9), used to distinguish classes visually</a:t>
            </a:r>
          </a:p>
          <a:p>
            <a:pPr algn="l">
              <a:lnSpc>
                <a:spcPts val="304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92712" y="6172200"/>
            <a:ext cx="2967737" cy="4114800"/>
          </a:xfrm>
          <a:custGeom>
            <a:avLst/>
            <a:gdLst/>
            <a:ahLst/>
            <a:cxnLst/>
            <a:rect r="r" b="b" t="t" l="l"/>
            <a:pathLst>
              <a:path h="4114800" w="2967737">
                <a:moveTo>
                  <a:pt x="0" y="0"/>
                </a:moveTo>
                <a:lnTo>
                  <a:pt x="2967737" y="0"/>
                </a:lnTo>
                <a:lnTo>
                  <a:pt x="29677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156" y="1953990"/>
            <a:ext cx="15386145" cy="3144176"/>
          </a:xfrm>
          <a:custGeom>
            <a:avLst/>
            <a:gdLst/>
            <a:ahLst/>
            <a:cxnLst/>
            <a:rect r="r" b="b" t="t" l="l"/>
            <a:pathLst>
              <a:path h="3144176" w="15386145">
                <a:moveTo>
                  <a:pt x="0" y="0"/>
                </a:moveTo>
                <a:lnTo>
                  <a:pt x="15386146" y="0"/>
                </a:lnTo>
                <a:lnTo>
                  <a:pt x="15386146" y="3144176"/>
                </a:lnTo>
                <a:lnTo>
                  <a:pt x="0" y="314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770" r="0" b="-22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0579" y="5306744"/>
            <a:ext cx="5944348" cy="4569717"/>
          </a:xfrm>
          <a:custGeom>
            <a:avLst/>
            <a:gdLst/>
            <a:ahLst/>
            <a:cxnLst/>
            <a:rect r="r" b="b" t="t" l="l"/>
            <a:pathLst>
              <a:path h="4569717" w="5944348">
                <a:moveTo>
                  <a:pt x="0" y="0"/>
                </a:moveTo>
                <a:lnTo>
                  <a:pt x="5944348" y="0"/>
                </a:lnTo>
                <a:lnTo>
                  <a:pt x="5944348" y="4569717"/>
                </a:lnTo>
                <a:lnTo>
                  <a:pt x="0" y="4569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1156" y="715740"/>
            <a:ext cx="940370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</a:t>
            </a: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R-based PCA Projection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9611" y="1940795"/>
            <a:ext cx="8277529" cy="4503244"/>
          </a:xfrm>
          <a:custGeom>
            <a:avLst/>
            <a:gdLst/>
            <a:ahLst/>
            <a:cxnLst/>
            <a:rect r="r" b="b" t="t" l="l"/>
            <a:pathLst>
              <a:path h="4503244" w="8277529">
                <a:moveTo>
                  <a:pt x="0" y="0"/>
                </a:moveTo>
                <a:lnTo>
                  <a:pt x="8277529" y="0"/>
                </a:lnTo>
                <a:lnTo>
                  <a:pt x="8277529" y="4503244"/>
                </a:lnTo>
                <a:lnTo>
                  <a:pt x="0" y="4503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2712" y="6172200"/>
            <a:ext cx="2967737" cy="4114800"/>
          </a:xfrm>
          <a:custGeom>
            <a:avLst/>
            <a:gdLst/>
            <a:ahLst/>
            <a:cxnLst/>
            <a:rect r="r" b="b" t="t" l="l"/>
            <a:pathLst>
              <a:path h="4114800" w="2967737">
                <a:moveTo>
                  <a:pt x="0" y="0"/>
                </a:moveTo>
                <a:lnTo>
                  <a:pt x="2967737" y="0"/>
                </a:lnTo>
                <a:lnTo>
                  <a:pt x="29677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5613" y="1940795"/>
            <a:ext cx="7884190" cy="4503244"/>
          </a:xfrm>
          <a:custGeom>
            <a:avLst/>
            <a:gdLst/>
            <a:ahLst/>
            <a:cxnLst/>
            <a:rect r="r" b="b" t="t" l="l"/>
            <a:pathLst>
              <a:path h="4503244" w="7884190">
                <a:moveTo>
                  <a:pt x="0" y="0"/>
                </a:moveTo>
                <a:lnTo>
                  <a:pt x="7884190" y="0"/>
                </a:lnTo>
                <a:lnTo>
                  <a:pt x="7884190" y="4503244"/>
                </a:lnTo>
                <a:lnTo>
                  <a:pt x="0" y="450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804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1156" y="6560924"/>
            <a:ext cx="6091758" cy="195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b="true" sz="2823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Overall Metrics: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RMSE: Reconstruction error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MAE: Average deviation</a:t>
            </a:r>
          </a:p>
          <a:p>
            <a:pPr algn="l">
              <a:lnSpc>
                <a:spcPts val="3953"/>
              </a:lnSpc>
              <a:spcBef>
                <a:spcPct val="0"/>
              </a:spcBef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R² Score: Variance retention quality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7200"/>
            <a:ext cx="1294730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Reconstruction &amp; Error Calculation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8316" y="2183803"/>
            <a:ext cx="12495411" cy="3979167"/>
          </a:xfrm>
          <a:custGeom>
            <a:avLst/>
            <a:gdLst/>
            <a:ahLst/>
            <a:cxnLst/>
            <a:rect r="r" b="b" t="t" l="l"/>
            <a:pathLst>
              <a:path h="3979167" w="12495411">
                <a:moveTo>
                  <a:pt x="0" y="0"/>
                </a:moveTo>
                <a:lnTo>
                  <a:pt x="12495411" y="0"/>
                </a:lnTo>
                <a:lnTo>
                  <a:pt x="12495411" y="3979166"/>
                </a:lnTo>
                <a:lnTo>
                  <a:pt x="0" y="3979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98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18316" y="6556167"/>
            <a:ext cx="12495411" cy="2702133"/>
          </a:xfrm>
          <a:custGeom>
            <a:avLst/>
            <a:gdLst/>
            <a:ahLst/>
            <a:cxnLst/>
            <a:rect r="r" b="b" t="t" l="l"/>
            <a:pathLst>
              <a:path h="2702133" w="12495411">
                <a:moveTo>
                  <a:pt x="0" y="0"/>
                </a:moveTo>
                <a:lnTo>
                  <a:pt x="12495411" y="0"/>
                </a:lnTo>
                <a:lnTo>
                  <a:pt x="12495411" y="2702133"/>
                </a:lnTo>
                <a:lnTo>
                  <a:pt x="0" y="2702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2712" y="6172200"/>
            <a:ext cx="2967737" cy="4114800"/>
          </a:xfrm>
          <a:custGeom>
            <a:avLst/>
            <a:gdLst/>
            <a:ahLst/>
            <a:cxnLst/>
            <a:rect r="r" b="b" t="t" l="l"/>
            <a:pathLst>
              <a:path h="4114800" w="2967737">
                <a:moveTo>
                  <a:pt x="0" y="0"/>
                </a:moveTo>
                <a:lnTo>
                  <a:pt x="2967737" y="0"/>
                </a:lnTo>
                <a:lnTo>
                  <a:pt x="29677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4020" y="761905"/>
            <a:ext cx="1587996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Visualize Original vs Recon</a:t>
            </a: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structed Images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44735"/>
            <a:ext cx="8115300" cy="4916048"/>
          </a:xfrm>
          <a:custGeom>
            <a:avLst/>
            <a:gdLst/>
            <a:ahLst/>
            <a:cxnLst/>
            <a:rect r="r" b="b" t="t" l="l"/>
            <a:pathLst>
              <a:path h="4916048" w="8115300">
                <a:moveTo>
                  <a:pt x="0" y="0"/>
                </a:moveTo>
                <a:lnTo>
                  <a:pt x="8115300" y="0"/>
                </a:lnTo>
                <a:lnTo>
                  <a:pt x="8115300" y="4916048"/>
                </a:lnTo>
                <a:lnTo>
                  <a:pt x="0" y="491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925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67828" y="2520774"/>
            <a:ext cx="8288490" cy="4940009"/>
          </a:xfrm>
          <a:custGeom>
            <a:avLst/>
            <a:gdLst/>
            <a:ahLst/>
            <a:cxnLst/>
            <a:rect r="r" b="b" t="t" l="l"/>
            <a:pathLst>
              <a:path h="4940009" w="8288490">
                <a:moveTo>
                  <a:pt x="0" y="0"/>
                </a:moveTo>
                <a:lnTo>
                  <a:pt x="8288491" y="0"/>
                </a:lnTo>
                <a:lnTo>
                  <a:pt x="8288491" y="4940009"/>
                </a:lnTo>
                <a:lnTo>
                  <a:pt x="0" y="4940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88" t="-1283" r="-18268" b="-128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2712" y="6172200"/>
            <a:ext cx="2967737" cy="4114800"/>
          </a:xfrm>
          <a:custGeom>
            <a:avLst/>
            <a:gdLst/>
            <a:ahLst/>
            <a:cxnLst/>
            <a:rect r="r" b="b" t="t" l="l"/>
            <a:pathLst>
              <a:path h="4114800" w="2967737">
                <a:moveTo>
                  <a:pt x="0" y="0"/>
                </a:moveTo>
                <a:lnTo>
                  <a:pt x="2967737" y="0"/>
                </a:lnTo>
                <a:lnTo>
                  <a:pt x="29677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90603" y="914400"/>
            <a:ext cx="1475445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</a:t>
            </a: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assification using Logistic Regression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8008" y="1766761"/>
            <a:ext cx="7491539" cy="7491539"/>
          </a:xfrm>
          <a:custGeom>
            <a:avLst/>
            <a:gdLst/>
            <a:ahLst/>
            <a:cxnLst/>
            <a:rect r="r" b="b" t="t" l="l"/>
            <a:pathLst>
              <a:path h="7491539" w="7491539">
                <a:moveTo>
                  <a:pt x="0" y="0"/>
                </a:moveTo>
                <a:lnTo>
                  <a:pt x="7491539" y="0"/>
                </a:lnTo>
                <a:lnTo>
                  <a:pt x="7491539" y="7491539"/>
                </a:lnTo>
                <a:lnTo>
                  <a:pt x="0" y="749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Object 3" id="3"/>
          <p:cNvGraphicFramePr/>
          <p:nvPr/>
        </p:nvGraphicFramePr>
        <p:xfrm>
          <a:off x="9579547" y="1766761"/>
          <a:ext cx="5029200" cy="4610100"/>
        </p:xfrm>
        <a:graphic>
          <a:graphicData uri="http://schemas.openxmlformats.org/presentationml/2006/ole">
            <p:oleObj imgW="6032500" imgH="56134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412427" y="457200"/>
            <a:ext cx="638249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</a:t>
            </a: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Matrix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92712" y="6172200"/>
            <a:ext cx="2967737" cy="4114800"/>
          </a:xfrm>
          <a:custGeom>
            <a:avLst/>
            <a:gdLst/>
            <a:ahLst/>
            <a:cxnLst/>
            <a:rect r="r" b="b" t="t" l="l"/>
            <a:pathLst>
              <a:path h="4114800" w="2967737">
                <a:moveTo>
                  <a:pt x="0" y="0"/>
                </a:moveTo>
                <a:lnTo>
                  <a:pt x="2967737" y="0"/>
                </a:lnTo>
                <a:lnTo>
                  <a:pt x="29677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4869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4661" y="-287507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80352" y="2503856"/>
            <a:ext cx="4578948" cy="3218026"/>
            <a:chOff x="0" y="0"/>
            <a:chExt cx="1841290" cy="12940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1290" cy="1294035"/>
            </a:xfrm>
            <a:custGeom>
              <a:avLst/>
              <a:gdLst/>
              <a:ahLst/>
              <a:cxnLst/>
              <a:rect r="r" b="b" t="t" l="l"/>
              <a:pathLst>
                <a:path h="1294035" w="1841290">
                  <a:moveTo>
                    <a:pt x="94683" y="0"/>
                  </a:moveTo>
                  <a:lnTo>
                    <a:pt x="1746607" y="0"/>
                  </a:lnTo>
                  <a:cubicBezTo>
                    <a:pt x="1798899" y="0"/>
                    <a:pt x="1841290" y="42391"/>
                    <a:pt x="1841290" y="94683"/>
                  </a:cubicBezTo>
                  <a:lnTo>
                    <a:pt x="1841290" y="1199352"/>
                  </a:lnTo>
                  <a:cubicBezTo>
                    <a:pt x="1841290" y="1224464"/>
                    <a:pt x="1831314" y="1248546"/>
                    <a:pt x="1813558" y="1266303"/>
                  </a:cubicBezTo>
                  <a:cubicBezTo>
                    <a:pt x="1795801" y="1284059"/>
                    <a:pt x="1771718" y="1294035"/>
                    <a:pt x="1746607" y="1294035"/>
                  </a:cubicBezTo>
                  <a:lnTo>
                    <a:pt x="94683" y="1294035"/>
                  </a:lnTo>
                  <a:cubicBezTo>
                    <a:pt x="69571" y="1294035"/>
                    <a:pt x="45488" y="1284059"/>
                    <a:pt x="27732" y="1266303"/>
                  </a:cubicBezTo>
                  <a:cubicBezTo>
                    <a:pt x="9975" y="1248546"/>
                    <a:pt x="0" y="1224464"/>
                    <a:pt x="0" y="1199352"/>
                  </a:cubicBezTo>
                  <a:lnTo>
                    <a:pt x="0" y="94683"/>
                  </a:lnTo>
                  <a:cubicBezTo>
                    <a:pt x="0" y="69571"/>
                    <a:pt x="9975" y="45488"/>
                    <a:pt x="27732" y="27732"/>
                  </a:cubicBezTo>
                  <a:cubicBezTo>
                    <a:pt x="45488" y="9975"/>
                    <a:pt x="69571" y="0"/>
                    <a:pt x="94683" y="0"/>
                  </a:cubicBezTo>
                  <a:close/>
                </a:path>
              </a:pathLst>
            </a:custGeom>
            <a:blipFill>
              <a:blip r:embed="rId4"/>
              <a:stretch>
                <a:fillRect l="-2742" t="0" r="-274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37596" y="3266416"/>
            <a:ext cx="809360" cy="50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7596" y="5450949"/>
            <a:ext cx="809360" cy="50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15"/>
              </a:lnSpc>
            </a:pPr>
            <a:r>
              <a:rPr lang="en-US" sz="3089" b="true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28427" y="3275941"/>
            <a:ext cx="9361782" cy="439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7"/>
              </a:lnSpc>
            </a:pPr>
            <a:r>
              <a:rPr lang="en-US" sz="2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Principal Component Analysis (PCA) is a technique that reduces the number of features in data by keeping the most important information and simplifying the dataset.</a:t>
            </a:r>
          </a:p>
          <a:p>
            <a:pPr algn="just">
              <a:lnSpc>
                <a:spcPts val="2947"/>
              </a:lnSpc>
            </a:pPr>
            <a:r>
              <a:rPr lang="en-US" sz="2267">
                <a:solidFill>
                  <a:srgbClr val="C1FF72"/>
                </a:solidFill>
                <a:latin typeface="Montserrat"/>
                <a:ea typeface="Montserrat"/>
                <a:cs typeface="Montserrat"/>
                <a:sym typeface="Montserrat"/>
              </a:rPr>
              <a:t>PCA typically reduces data with 64 or more features down to only 2 to 3 principal components.</a:t>
            </a:r>
          </a:p>
          <a:p>
            <a:pPr algn="just">
              <a:lnSpc>
                <a:spcPts val="2947"/>
              </a:lnSpc>
            </a:pPr>
          </a:p>
          <a:p>
            <a:pPr algn="just">
              <a:lnSpc>
                <a:spcPts val="2947"/>
              </a:lnSpc>
            </a:pPr>
            <a:r>
              <a:rPr lang="en-US" sz="2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QR Decomposition is a mathematical method that breaks data into two parts — </a:t>
            </a:r>
          </a:p>
          <a:p>
            <a:pPr algn="just" marL="489529" indent="-244765" lvl="1">
              <a:lnSpc>
                <a:spcPts val="2947"/>
              </a:lnSpc>
              <a:buAutoNum type="arabicPeriod" startAt="1"/>
            </a:pPr>
            <a:r>
              <a:rPr lang="en-US" sz="2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orthogonal matrix Q and </a:t>
            </a:r>
          </a:p>
          <a:p>
            <a:pPr algn="just" marL="489529" indent="-244765" lvl="1">
              <a:lnSpc>
                <a:spcPts val="2947"/>
              </a:lnSpc>
              <a:buAutoNum type="arabicPeriod" startAt="1"/>
            </a:pPr>
            <a:r>
              <a:rPr lang="en-US" sz="2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upper triangular matrix R </a:t>
            </a:r>
          </a:p>
          <a:p>
            <a:pPr algn="just">
              <a:lnSpc>
                <a:spcPts val="2947"/>
              </a:lnSpc>
            </a:pPr>
            <a:r>
              <a:rPr lang="en-US" sz="2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make calculations easier and faster.</a:t>
            </a:r>
          </a:p>
          <a:p>
            <a:pPr algn="just">
              <a:lnSpc>
                <a:spcPts val="2947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1045076" y="6009898"/>
            <a:ext cx="6214224" cy="3327368"/>
            <a:chOff x="0" y="0"/>
            <a:chExt cx="1915902" cy="10258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5902" cy="1025858"/>
            </a:xfrm>
            <a:custGeom>
              <a:avLst/>
              <a:gdLst/>
              <a:ahLst/>
              <a:cxnLst/>
              <a:rect r="r" b="b" t="t" l="l"/>
              <a:pathLst>
                <a:path h="1025858" w="1915902">
                  <a:moveTo>
                    <a:pt x="28654" y="0"/>
                  </a:moveTo>
                  <a:lnTo>
                    <a:pt x="1887247" y="0"/>
                  </a:lnTo>
                  <a:cubicBezTo>
                    <a:pt x="1894847" y="0"/>
                    <a:pt x="1902135" y="3019"/>
                    <a:pt x="1907509" y="8393"/>
                  </a:cubicBezTo>
                  <a:cubicBezTo>
                    <a:pt x="1912883" y="13766"/>
                    <a:pt x="1915902" y="21055"/>
                    <a:pt x="1915902" y="28654"/>
                  </a:cubicBezTo>
                  <a:lnTo>
                    <a:pt x="1915902" y="997203"/>
                  </a:lnTo>
                  <a:cubicBezTo>
                    <a:pt x="1915902" y="1013029"/>
                    <a:pt x="1903073" y="1025858"/>
                    <a:pt x="1887247" y="1025858"/>
                  </a:cubicBezTo>
                  <a:lnTo>
                    <a:pt x="28654" y="1025858"/>
                  </a:lnTo>
                  <a:cubicBezTo>
                    <a:pt x="21055" y="1025858"/>
                    <a:pt x="13766" y="1022839"/>
                    <a:pt x="8393" y="1017465"/>
                  </a:cubicBezTo>
                  <a:cubicBezTo>
                    <a:pt x="3019" y="1012091"/>
                    <a:pt x="0" y="1004803"/>
                    <a:pt x="0" y="997203"/>
                  </a:cubicBezTo>
                  <a:lnTo>
                    <a:pt x="0" y="28654"/>
                  </a:lnTo>
                  <a:cubicBezTo>
                    <a:pt x="0" y="21055"/>
                    <a:pt x="3019" y="13766"/>
                    <a:pt x="8393" y="8393"/>
                  </a:cubicBezTo>
                  <a:cubicBezTo>
                    <a:pt x="13766" y="3019"/>
                    <a:pt x="21055" y="0"/>
                    <a:pt x="2865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053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37596" y="1277306"/>
            <a:ext cx="537172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04E1F9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7596" y="2493559"/>
            <a:ext cx="1963458" cy="42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6"/>
              </a:lnSpc>
            </a:pPr>
            <a:r>
              <a:rPr lang="en-US" sz="265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it?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9961" y="-2419429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5113" y="923925"/>
            <a:ext cx="9297259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 b="true">
                <a:solidFill>
                  <a:srgbClr val="04E1F9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Comparative 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517709"/>
            <a:ext cx="10238641" cy="317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5"/>
              </a:lnSpc>
              <a:spcBef>
                <a:spcPct val="0"/>
              </a:spcBef>
            </a:pPr>
            <a:r>
              <a:rPr lang="en-US" b="true" sz="3610">
                <a:solidFill>
                  <a:srgbClr val="04E1F9"/>
                </a:solidFill>
                <a:latin typeface="PT Sans Bold"/>
                <a:ea typeface="PT Sans Bold"/>
                <a:cs typeface="PT Sans Bold"/>
                <a:sym typeface="PT Sans Bold"/>
              </a:rPr>
              <a:t>Traditional PCA </a:t>
            </a:r>
          </a:p>
          <a:p>
            <a:pPr algn="l">
              <a:lnSpc>
                <a:spcPts val="5055"/>
              </a:lnSpc>
              <a:spcBef>
                <a:spcPct val="0"/>
              </a:spcBef>
            </a:pPr>
            <a:r>
              <a:rPr lang="en-US" b="true" sz="3610">
                <a:solidFill>
                  <a:srgbClr val="04E1F9"/>
                </a:solidFill>
                <a:latin typeface="PT Sans Bold"/>
                <a:ea typeface="PT Sans Bold"/>
                <a:cs typeface="PT Sans Bold"/>
                <a:sym typeface="PT Sans Bold"/>
              </a:rPr>
              <a:t>Step 1: Mean centering</a:t>
            </a:r>
          </a:p>
          <a:p>
            <a:pPr algn="l">
              <a:lnSpc>
                <a:spcPts val="5055"/>
              </a:lnSpc>
              <a:spcBef>
                <a:spcPct val="0"/>
              </a:spcBef>
            </a:pPr>
            <a:r>
              <a:rPr lang="en-US" b="true" sz="3610">
                <a:solidFill>
                  <a:srgbClr val="04E1F9"/>
                </a:solidFill>
                <a:latin typeface="PT Sans Bold"/>
                <a:ea typeface="PT Sans Bold"/>
                <a:cs typeface="PT Sans Bold"/>
                <a:sym typeface="PT Sans Bold"/>
              </a:rPr>
              <a:t>Step 2: Covariance matrix </a:t>
            </a:r>
          </a:p>
          <a:p>
            <a:pPr algn="l">
              <a:lnSpc>
                <a:spcPts val="5055"/>
              </a:lnSpc>
              <a:spcBef>
                <a:spcPct val="0"/>
              </a:spcBef>
            </a:pPr>
            <a:r>
              <a:rPr lang="en-US" b="true" sz="3610">
                <a:solidFill>
                  <a:srgbClr val="04E1F9"/>
                </a:solidFill>
                <a:latin typeface="PT Sans Bold"/>
                <a:ea typeface="PT Sans Bold"/>
                <a:cs typeface="PT Sans Bold"/>
                <a:sym typeface="PT Sans Bold"/>
              </a:rPr>
              <a:t>Step 3: Eigen-decomposition</a:t>
            </a:r>
          </a:p>
          <a:p>
            <a:pPr algn="l">
              <a:lnSpc>
                <a:spcPts val="5055"/>
              </a:lnSpc>
              <a:spcBef>
                <a:spcPct val="0"/>
              </a:spcBef>
            </a:pPr>
            <a:r>
              <a:rPr lang="en-US" b="true" sz="3610">
                <a:solidFill>
                  <a:srgbClr val="04E1F9"/>
                </a:solidFill>
                <a:latin typeface="PT Sans Bold"/>
                <a:ea typeface="PT Sans Bold"/>
                <a:cs typeface="PT Sans Bold"/>
                <a:sym typeface="PT Sans Bold"/>
              </a:rPr>
              <a:t>Step 4: Principal components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75924" y="3527234"/>
            <a:ext cx="11032895" cy="316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3"/>
              </a:lnSpc>
            </a:pPr>
            <a:r>
              <a:rPr lang="en-US" sz="3609" b="true">
                <a:solidFill>
                  <a:srgbClr val="04E1F9"/>
                </a:solidFill>
                <a:latin typeface="PT Serif Bold"/>
                <a:ea typeface="PT Serif Bold"/>
                <a:cs typeface="PT Serif Bold"/>
                <a:sym typeface="PT Serif Bold"/>
              </a:rPr>
              <a:t>QR-based PCA</a:t>
            </a:r>
          </a:p>
          <a:p>
            <a:pPr algn="l">
              <a:lnSpc>
                <a:spcPts val="5053"/>
              </a:lnSpc>
              <a:spcBef>
                <a:spcPct val="0"/>
              </a:spcBef>
            </a:pPr>
            <a:r>
              <a:rPr lang="en-US" b="true" sz="3609">
                <a:solidFill>
                  <a:srgbClr val="04E1F9"/>
                </a:solidFill>
                <a:latin typeface="PT Serif Bold"/>
                <a:ea typeface="PT Serif Bold"/>
                <a:cs typeface="PT Serif Bold"/>
                <a:sym typeface="PT Serif Bold"/>
              </a:rPr>
              <a:t>Step 1: Mean centering</a:t>
            </a:r>
          </a:p>
          <a:p>
            <a:pPr algn="l">
              <a:lnSpc>
                <a:spcPts val="5053"/>
              </a:lnSpc>
              <a:spcBef>
                <a:spcPct val="0"/>
              </a:spcBef>
            </a:pPr>
            <a:r>
              <a:rPr lang="en-US" b="true" sz="3609">
                <a:solidFill>
                  <a:srgbClr val="04E1F9"/>
                </a:solidFill>
                <a:latin typeface="PT Serif Bold"/>
                <a:ea typeface="PT Serif Bold"/>
                <a:cs typeface="PT Serif Bold"/>
                <a:sym typeface="PT Serif Bold"/>
              </a:rPr>
              <a:t>Step 2: Transpose -&gt; QR decomposition</a:t>
            </a:r>
          </a:p>
          <a:p>
            <a:pPr algn="l">
              <a:lnSpc>
                <a:spcPts val="5053"/>
              </a:lnSpc>
              <a:spcBef>
                <a:spcPct val="0"/>
              </a:spcBef>
            </a:pPr>
            <a:r>
              <a:rPr lang="en-US" b="true" sz="3609">
                <a:solidFill>
                  <a:srgbClr val="04E1F9"/>
                </a:solidFill>
                <a:latin typeface="PT Serif Bold"/>
                <a:ea typeface="PT Serif Bold"/>
                <a:cs typeface="PT Serif Bold"/>
                <a:sym typeface="PT Serif Bold"/>
              </a:rPr>
              <a:t>Step 3: SVD on R.T</a:t>
            </a:r>
          </a:p>
          <a:p>
            <a:pPr algn="l">
              <a:lnSpc>
                <a:spcPts val="5053"/>
              </a:lnSpc>
              <a:spcBef>
                <a:spcPct val="0"/>
              </a:spcBef>
            </a:pPr>
            <a:r>
              <a:rPr lang="en-US" b="true" sz="3609">
                <a:solidFill>
                  <a:srgbClr val="04E1F9"/>
                </a:solidFill>
                <a:latin typeface="PT Serif Bold"/>
                <a:ea typeface="PT Serif Bold"/>
                <a:cs typeface="PT Serif Bold"/>
                <a:sym typeface="PT Serif Bold"/>
              </a:rPr>
              <a:t>Step 4: Eigenvectors = Q × 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160929"/>
            <a:ext cx="6392094" cy="38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  <a:spcBef>
                <a:spcPct val="0"/>
              </a:spcBef>
            </a:pPr>
            <a:r>
              <a:rPr lang="en-US" b="true" sz="223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Computational Cost : O(d3)O(d^3) for eigen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75924" y="7160929"/>
            <a:ext cx="8766200" cy="38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2"/>
              </a:lnSpc>
              <a:spcBef>
                <a:spcPct val="0"/>
              </a:spcBef>
            </a:pPr>
            <a:r>
              <a:rPr lang="en-US" b="true" sz="2230">
                <a:solidFill>
                  <a:srgbClr val="04E1F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QR: O(nd2)O(nd^2), SVD: O(d3)O(d^3) but on smaller matrix</a:t>
            </a:r>
          </a:p>
        </p:txBody>
      </p:sp>
      <p:sp>
        <p:nvSpPr>
          <p:cNvPr name="AutoShape 9" id="9"/>
          <p:cNvSpPr/>
          <p:nvPr/>
        </p:nvSpPr>
        <p:spPr>
          <a:xfrm>
            <a:off x="-1509382" y="3060509"/>
            <a:ext cx="2025987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832600" y="8132177"/>
            <a:ext cx="2025987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999" r="0" b="-13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9829" y="3988515"/>
            <a:ext cx="3722221" cy="1237354"/>
          </a:xfrm>
          <a:custGeom>
            <a:avLst/>
            <a:gdLst/>
            <a:ahLst/>
            <a:cxnLst/>
            <a:rect r="r" b="b" t="t" l="l"/>
            <a:pathLst>
              <a:path h="1237354" w="3722221">
                <a:moveTo>
                  <a:pt x="0" y="0"/>
                </a:moveTo>
                <a:lnTo>
                  <a:pt x="3722220" y="0"/>
                </a:lnTo>
                <a:lnTo>
                  <a:pt x="3722220" y="1237353"/>
                </a:lnTo>
                <a:lnTo>
                  <a:pt x="0" y="1237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9" r="0" b="-1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43919" y="3512337"/>
            <a:ext cx="3019373" cy="2152037"/>
          </a:xfrm>
          <a:custGeom>
            <a:avLst/>
            <a:gdLst/>
            <a:ahLst/>
            <a:cxnLst/>
            <a:rect r="r" b="b" t="t" l="l"/>
            <a:pathLst>
              <a:path h="2152037" w="3019373">
                <a:moveTo>
                  <a:pt x="0" y="0"/>
                </a:moveTo>
                <a:lnTo>
                  <a:pt x="3019373" y="0"/>
                </a:lnTo>
                <a:lnTo>
                  <a:pt x="3019373" y="2152037"/>
                </a:lnTo>
                <a:lnTo>
                  <a:pt x="0" y="2152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947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2093244" y="2152512"/>
            <a:ext cx="1646718" cy="183600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2043076" y="5225868"/>
            <a:ext cx="1292315" cy="109694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3897078" y="1793821"/>
            <a:ext cx="7347228" cy="63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4"/>
              </a:lnSpc>
            </a:pPr>
            <a:r>
              <a:rPr lang="en-US" sz="37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Principal Component Analysis 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958865" y="4679036"/>
            <a:ext cx="1508238" cy="37672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10248354" y="4479246"/>
            <a:ext cx="6303670" cy="3795656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7523310"/>
            <a:ext cx="15242350" cy="1503185"/>
          </a:xfrm>
          <a:custGeom>
            <a:avLst/>
            <a:gdLst/>
            <a:ahLst/>
            <a:cxnLst/>
            <a:rect r="r" b="b" t="t" l="l"/>
            <a:pathLst>
              <a:path h="1503185" w="15242350">
                <a:moveTo>
                  <a:pt x="0" y="0"/>
                </a:moveTo>
                <a:lnTo>
                  <a:pt x="15242350" y="0"/>
                </a:lnTo>
                <a:lnTo>
                  <a:pt x="15242350" y="1503184"/>
                </a:lnTo>
                <a:lnTo>
                  <a:pt x="0" y="1503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5061" r="0" b="-421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70611" y="177521"/>
            <a:ext cx="6186400" cy="1530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36"/>
              </a:lnSpc>
              <a:spcBef>
                <a:spcPct val="0"/>
              </a:spcBef>
            </a:pPr>
            <a:r>
              <a:rPr lang="en-US" sz="8954" b="true">
                <a:solidFill>
                  <a:srgbClr val="04E1F9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34821" y="5970639"/>
            <a:ext cx="4671580" cy="63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sz="377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QR Decomposition</a:t>
            </a:r>
            <a:r>
              <a:rPr lang="en-US" sz="377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44306" y="3426612"/>
            <a:ext cx="5026744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1F3F5"/>
                </a:solidFill>
                <a:latin typeface="Montserrat"/>
                <a:ea typeface="Montserrat"/>
                <a:cs typeface="Montserrat"/>
                <a:sym typeface="Montserrat"/>
              </a:rPr>
              <a:t>Reconstraction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62325" y="2984292"/>
            <a:ext cx="1601186" cy="406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23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2D space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78851" y="3464712"/>
            <a:ext cx="2113079" cy="39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2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Digit Dataset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1887200"/>
          </a:xfrm>
          <a:custGeom>
            <a:avLst/>
            <a:gdLst/>
            <a:ahLst/>
            <a:cxnLst/>
            <a:rect r="r" b="b" t="t" l="l"/>
            <a:pathLst>
              <a:path h="11887200" w="18288000">
                <a:moveTo>
                  <a:pt x="0" y="0"/>
                </a:moveTo>
                <a:lnTo>
                  <a:pt x="18288000" y="0"/>
                </a:lnTo>
                <a:lnTo>
                  <a:pt x="18288000" y="11887200"/>
                </a:lnTo>
                <a:lnTo>
                  <a:pt x="0" y="11887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22455" y="2094494"/>
            <a:ext cx="11372015" cy="7163806"/>
          </a:xfrm>
          <a:custGeom>
            <a:avLst/>
            <a:gdLst/>
            <a:ahLst/>
            <a:cxnLst/>
            <a:rect r="r" b="b" t="t" l="l"/>
            <a:pathLst>
              <a:path h="7163806" w="11372015">
                <a:moveTo>
                  <a:pt x="0" y="0"/>
                </a:moveTo>
                <a:lnTo>
                  <a:pt x="11372015" y="0"/>
                </a:lnTo>
                <a:lnTo>
                  <a:pt x="11372015" y="7163806"/>
                </a:lnTo>
                <a:lnTo>
                  <a:pt x="0" y="71638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38404" y="2535981"/>
            <a:ext cx="3613619" cy="2922124"/>
          </a:xfrm>
          <a:custGeom>
            <a:avLst/>
            <a:gdLst/>
            <a:ahLst/>
            <a:cxnLst/>
            <a:rect r="r" b="b" t="t" l="l"/>
            <a:pathLst>
              <a:path h="2922124" w="3613619">
                <a:moveTo>
                  <a:pt x="0" y="0"/>
                </a:moveTo>
                <a:lnTo>
                  <a:pt x="3613620" y="0"/>
                </a:lnTo>
                <a:lnTo>
                  <a:pt x="3613620" y="2922124"/>
                </a:lnTo>
                <a:lnTo>
                  <a:pt x="0" y="2922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48981" y="6208712"/>
            <a:ext cx="3503043" cy="2627517"/>
          </a:xfrm>
          <a:custGeom>
            <a:avLst/>
            <a:gdLst/>
            <a:ahLst/>
            <a:cxnLst/>
            <a:rect r="r" b="b" t="t" l="l"/>
            <a:pathLst>
              <a:path h="2627517" w="3503043">
                <a:moveTo>
                  <a:pt x="0" y="0"/>
                </a:moveTo>
                <a:lnTo>
                  <a:pt x="3503043" y="0"/>
                </a:lnTo>
                <a:lnTo>
                  <a:pt x="3503043" y="2627518"/>
                </a:lnTo>
                <a:lnTo>
                  <a:pt x="0" y="2627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74" t="-27585" r="-11533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12930" y="914400"/>
            <a:ext cx="978656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6000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athematical Background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59202" y="5525584"/>
            <a:ext cx="30826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4E1F9"/>
                </a:solidFill>
                <a:latin typeface="Canva Sans"/>
                <a:ea typeface="Canva Sans"/>
                <a:cs typeface="Canva Sans"/>
                <a:sym typeface="Canva Sans"/>
              </a:rPr>
              <a:t>Fig: Or</a:t>
            </a:r>
            <a:r>
              <a:rPr lang="en-US" sz="2000">
                <a:solidFill>
                  <a:srgbClr val="04E1F9"/>
                </a:solidFill>
                <a:latin typeface="Canva Sans"/>
                <a:ea typeface="Canva Sans"/>
                <a:cs typeface="Canva Sans"/>
                <a:sym typeface="Canva Sans"/>
              </a:rPr>
              <a:t>thogonal Matrix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59202" y="8883650"/>
            <a:ext cx="308260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4E1F9"/>
                </a:solidFill>
                <a:latin typeface="Canva Sans"/>
                <a:ea typeface="Canva Sans"/>
                <a:cs typeface="Canva Sans"/>
                <a:sym typeface="Canva Sans"/>
              </a:rPr>
              <a:t>Fig: upper tria</a:t>
            </a:r>
            <a:r>
              <a:rPr lang="en-US" sz="2000">
                <a:solidFill>
                  <a:srgbClr val="04E1F9"/>
                </a:solidFill>
                <a:latin typeface="Canva Sans"/>
                <a:ea typeface="Canva Sans"/>
                <a:cs typeface="Canva Sans"/>
                <a:sym typeface="Canva Sans"/>
              </a:rPr>
              <a:t>ngular matrix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01174" y="0"/>
            <a:ext cx="8420188" cy="11830976"/>
            <a:chOff x="0" y="0"/>
            <a:chExt cx="1175398" cy="16515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5398" cy="1651519"/>
            </a:xfrm>
            <a:custGeom>
              <a:avLst/>
              <a:gdLst/>
              <a:ahLst/>
              <a:cxnLst/>
              <a:rect r="r" b="b" t="t" l="l"/>
              <a:pathLst>
                <a:path h="1651519" w="1175398">
                  <a:moveTo>
                    <a:pt x="33100" y="0"/>
                  </a:moveTo>
                  <a:lnTo>
                    <a:pt x="1142298" y="0"/>
                  </a:lnTo>
                  <a:cubicBezTo>
                    <a:pt x="1151076" y="0"/>
                    <a:pt x="1159496" y="3487"/>
                    <a:pt x="1165703" y="9695"/>
                  </a:cubicBezTo>
                  <a:cubicBezTo>
                    <a:pt x="1171911" y="15902"/>
                    <a:pt x="1175398" y="24321"/>
                    <a:pt x="1175398" y="33100"/>
                  </a:cubicBezTo>
                  <a:lnTo>
                    <a:pt x="1175398" y="1618419"/>
                  </a:lnTo>
                  <a:cubicBezTo>
                    <a:pt x="1175398" y="1636700"/>
                    <a:pt x="1160578" y="1651519"/>
                    <a:pt x="1142298" y="1651519"/>
                  </a:cubicBezTo>
                  <a:lnTo>
                    <a:pt x="33100" y="1651519"/>
                  </a:lnTo>
                  <a:cubicBezTo>
                    <a:pt x="24321" y="1651519"/>
                    <a:pt x="15902" y="1648032"/>
                    <a:pt x="9695" y="1641825"/>
                  </a:cubicBezTo>
                  <a:cubicBezTo>
                    <a:pt x="3487" y="1635617"/>
                    <a:pt x="0" y="1627198"/>
                    <a:pt x="0" y="1618419"/>
                  </a:cubicBezTo>
                  <a:lnTo>
                    <a:pt x="0" y="33100"/>
                  </a:lnTo>
                  <a:cubicBezTo>
                    <a:pt x="0" y="24321"/>
                    <a:pt x="3487" y="15902"/>
                    <a:pt x="9695" y="9695"/>
                  </a:cubicBezTo>
                  <a:cubicBezTo>
                    <a:pt x="15902" y="3487"/>
                    <a:pt x="24321" y="0"/>
                    <a:pt x="33100" y="0"/>
                  </a:cubicBezTo>
                  <a:close/>
                </a:path>
              </a:pathLst>
            </a:custGeom>
            <a:blipFill>
              <a:blip r:embed="rId3"/>
              <a:stretch>
                <a:fillRect l="-55843" t="0" r="-5584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982685" y="-2217964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01298"/>
            <a:ext cx="8703915" cy="2860643"/>
          </a:xfrm>
          <a:custGeom>
            <a:avLst/>
            <a:gdLst/>
            <a:ahLst/>
            <a:cxnLst/>
            <a:rect r="r" b="b" t="t" l="l"/>
            <a:pathLst>
              <a:path h="2860643" w="8703915">
                <a:moveTo>
                  <a:pt x="0" y="0"/>
                </a:moveTo>
                <a:lnTo>
                  <a:pt x="8703915" y="0"/>
                </a:lnTo>
                <a:lnTo>
                  <a:pt x="8703915" y="2860644"/>
                </a:lnTo>
                <a:lnTo>
                  <a:pt x="0" y="2860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647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96348"/>
            <a:ext cx="775860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04E1F9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Selecting libraries: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433417"/>
            <a:ext cx="8703915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numpy: Numerical operations an</a:t>
            </a: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array handling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matplotlib.pyplot: Visualization of results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sklearn.datasets: Load the built-in digits dataset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sklearn.metrics: Evaluate model performance using various metrics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sklearn.linear_model: Use Logistic Regression classifier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sklearn.model_selection: Split data into training and testing sets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sklearn.preprocessing: Convert labels to binary format for ROC AUC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67568" y="-3162826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4781631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256509"/>
            <a:ext cx="5828553" cy="1898074"/>
          </a:xfrm>
          <a:custGeom>
            <a:avLst/>
            <a:gdLst/>
            <a:ahLst/>
            <a:cxnLst/>
            <a:rect r="r" b="b" t="t" l="l"/>
            <a:pathLst>
              <a:path h="1898074" w="5828553">
                <a:moveTo>
                  <a:pt x="0" y="0"/>
                </a:moveTo>
                <a:lnTo>
                  <a:pt x="5828553" y="0"/>
                </a:lnTo>
                <a:lnTo>
                  <a:pt x="5828553" y="1898074"/>
                </a:lnTo>
                <a:lnTo>
                  <a:pt x="0" y="1898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577" t="0" r="-28994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762951"/>
            <a:ext cx="5828553" cy="1937548"/>
          </a:xfrm>
          <a:custGeom>
            <a:avLst/>
            <a:gdLst/>
            <a:ahLst/>
            <a:cxnLst/>
            <a:rect r="r" b="b" t="t" l="l"/>
            <a:pathLst>
              <a:path h="1937548" w="5828553">
                <a:moveTo>
                  <a:pt x="0" y="0"/>
                </a:moveTo>
                <a:lnTo>
                  <a:pt x="5828553" y="0"/>
                </a:lnTo>
                <a:lnTo>
                  <a:pt x="5828553" y="1937548"/>
                </a:lnTo>
                <a:lnTo>
                  <a:pt x="0" y="1937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9" r="0" b="-199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167094"/>
            <a:ext cx="17032941" cy="2091206"/>
          </a:xfrm>
          <a:custGeom>
            <a:avLst/>
            <a:gdLst/>
            <a:ahLst/>
            <a:cxnLst/>
            <a:rect r="r" b="b" t="t" l="l"/>
            <a:pathLst>
              <a:path h="2091206" w="17032941">
                <a:moveTo>
                  <a:pt x="0" y="0"/>
                </a:moveTo>
                <a:lnTo>
                  <a:pt x="17032941" y="0"/>
                </a:lnTo>
                <a:lnTo>
                  <a:pt x="17032941" y="2091206"/>
                </a:lnTo>
                <a:lnTo>
                  <a:pt x="0" y="20912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94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684936"/>
            <a:ext cx="732635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04E1F9"/>
                </a:solidFill>
                <a:latin typeface="Montaser Arabic Ultra-Bold"/>
                <a:ea typeface="Montaser Arabic Ultra-Bold"/>
                <a:cs typeface="Montaser Arabic Ultra-Bold"/>
                <a:sym typeface="Montaser Arabic Ultra-Bold"/>
              </a:rPr>
              <a:t>Digits Dataset: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54943" y="1907364"/>
            <a:ext cx="9705452" cy="387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2"/>
              </a:lnSpc>
            </a:pPr>
            <a:r>
              <a:rPr lang="en-US" sz="3187" b="true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Overview</a:t>
            </a:r>
          </a:p>
          <a:p>
            <a:pPr algn="just" marL="688112" indent="-344056" lvl="1">
              <a:lnSpc>
                <a:spcPts val="4462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Source: sklearn.</a:t>
            </a:r>
            <a:r>
              <a:rPr lang="en-US" sz="31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datasets.load_digits()</a:t>
            </a:r>
          </a:p>
          <a:p>
            <a:pPr algn="just" marL="688112" indent="-344056" lvl="1">
              <a:lnSpc>
                <a:spcPts val="4462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Samples: 1,797 handwritten digit images</a:t>
            </a:r>
          </a:p>
          <a:p>
            <a:pPr algn="just" marL="688112" indent="-344056" lvl="1">
              <a:lnSpc>
                <a:spcPts val="4462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Features: Each image is 8×8 pixels → flattened into 64 features</a:t>
            </a:r>
          </a:p>
          <a:p>
            <a:pPr algn="just" marL="688112" indent="-344056" lvl="1">
              <a:lnSpc>
                <a:spcPts val="4462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Row: 10 (0-9)</a:t>
            </a:r>
          </a:p>
          <a:p>
            <a:pPr algn="just" marL="688112" indent="-344056" lvl="1">
              <a:lnSpc>
                <a:spcPts val="4462"/>
              </a:lnSpc>
              <a:buFont typeface="Arial"/>
              <a:buChar char="•"/>
            </a:pPr>
            <a:r>
              <a:rPr lang="en-US" sz="31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Column: 64(0-63)</a:t>
            </a:r>
          </a:p>
        </p:txBody>
      </p:sp>
      <p:sp>
        <p:nvSpPr>
          <p:cNvPr name="AutoShape 11" id="11"/>
          <p:cNvSpPr/>
          <p:nvPr/>
        </p:nvSpPr>
        <p:spPr>
          <a:xfrm>
            <a:off x="7507243" y="1964514"/>
            <a:ext cx="0" cy="473598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</a:blip>
            <a:stretch>
              <a:fillRect l="0" t="-15222" r="0" b="-15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47717" y="-278731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18661" y="925830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921221"/>
            <a:ext cx="7150969" cy="3807891"/>
          </a:xfrm>
          <a:custGeom>
            <a:avLst/>
            <a:gdLst/>
            <a:ahLst/>
            <a:cxnLst/>
            <a:rect r="r" b="b" t="t" l="l"/>
            <a:pathLst>
              <a:path h="3807891" w="7150969">
                <a:moveTo>
                  <a:pt x="0" y="0"/>
                </a:moveTo>
                <a:lnTo>
                  <a:pt x="7150969" y="0"/>
                </a:lnTo>
                <a:lnTo>
                  <a:pt x="7150969" y="3807891"/>
                </a:lnTo>
                <a:lnTo>
                  <a:pt x="0" y="3807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C1FF72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060302" y="1921221"/>
            <a:ext cx="7198998" cy="3807891"/>
          </a:xfrm>
          <a:custGeom>
            <a:avLst/>
            <a:gdLst/>
            <a:ahLst/>
            <a:cxnLst/>
            <a:rect r="r" b="b" t="t" l="l"/>
            <a:pathLst>
              <a:path h="3807891" w="7198998">
                <a:moveTo>
                  <a:pt x="0" y="0"/>
                </a:moveTo>
                <a:lnTo>
                  <a:pt x="7198998" y="0"/>
                </a:lnTo>
                <a:lnTo>
                  <a:pt x="7198998" y="3807891"/>
                </a:lnTo>
                <a:lnTo>
                  <a:pt x="0" y="3807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C1FF72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410701" y="6430009"/>
            <a:ext cx="1987992" cy="2127394"/>
          </a:xfrm>
          <a:custGeom>
            <a:avLst/>
            <a:gdLst/>
            <a:ahLst/>
            <a:cxnLst/>
            <a:rect r="r" b="b" t="t" l="l"/>
            <a:pathLst>
              <a:path h="2127394" w="1987992">
                <a:moveTo>
                  <a:pt x="0" y="0"/>
                </a:moveTo>
                <a:lnTo>
                  <a:pt x="1987993" y="0"/>
                </a:lnTo>
                <a:lnTo>
                  <a:pt x="1987993" y="2127394"/>
                </a:lnTo>
                <a:lnTo>
                  <a:pt x="0" y="2127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38012" y="5750313"/>
            <a:ext cx="1536129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Digit: 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91736" y="5766327"/>
            <a:ext cx="1536129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Digit: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22348" y="6886291"/>
            <a:ext cx="4882902" cy="146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3"/>
              </a:lnSpc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Pixel</a:t>
            </a: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value 0 → black </a:t>
            </a:r>
          </a:p>
          <a:p>
            <a:pPr algn="just">
              <a:lnSpc>
                <a:spcPts val="3953"/>
              </a:lnSpc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Pixel value 8 → medium gray </a:t>
            </a:r>
          </a:p>
          <a:p>
            <a:pPr algn="just">
              <a:lnSpc>
                <a:spcPts val="3953"/>
              </a:lnSpc>
            </a:pPr>
            <a:r>
              <a:rPr lang="en-US" sz="28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Pixel value 16 → white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087" y="6715513"/>
            <a:ext cx="7314582" cy="254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205" indent="-261602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matrix is</a:t>
            </a:r>
            <a:r>
              <a:rPr lang="en-US" sz="24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 grayscale image of a digit.</a:t>
            </a:r>
          </a:p>
          <a:p>
            <a:pPr algn="l" marL="523205" indent="-261602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Each number in the matrix represents the brightness of a pixel.</a:t>
            </a:r>
          </a:p>
          <a:p>
            <a:pPr algn="l" marL="523205" indent="-261602" lvl="1">
              <a:lnSpc>
                <a:spcPts val="3392"/>
              </a:lnSpc>
              <a:buFont typeface="Arial"/>
              <a:buChar char="•"/>
            </a:pPr>
            <a:r>
              <a:rPr lang="en-US" sz="24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entire matrix contains 64 pixels, arranged as an 8×8 image.</a:t>
            </a:r>
          </a:p>
          <a:p>
            <a:pPr algn="l">
              <a:lnSpc>
                <a:spcPts val="339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16123" y="838200"/>
            <a:ext cx="3958019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Digit Breakdown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0980" cy="13714301"/>
          </a:xfrm>
          <a:custGeom>
            <a:avLst/>
            <a:gdLst/>
            <a:ahLst/>
            <a:cxnLst/>
            <a:rect r="r" b="b" t="t" l="l"/>
            <a:pathLst>
              <a:path h="13714301" w="24380980">
                <a:moveTo>
                  <a:pt x="0" y="0"/>
                </a:moveTo>
                <a:lnTo>
                  <a:pt x="24380980" y="0"/>
                </a:lnTo>
                <a:lnTo>
                  <a:pt x="24380980" y="13714301"/>
                </a:lnTo>
                <a:lnTo>
                  <a:pt x="0" y="13714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32693" y="-2060712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2600" y="8721930"/>
            <a:ext cx="5138677" cy="4419262"/>
          </a:xfrm>
          <a:custGeom>
            <a:avLst/>
            <a:gdLst/>
            <a:ahLst/>
            <a:cxnLst/>
            <a:rect r="r" b="b" t="t" l="l"/>
            <a:pathLst>
              <a:path h="4419262" w="5138677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31286" y="2358550"/>
            <a:ext cx="10701408" cy="2058080"/>
          </a:xfrm>
          <a:custGeom>
            <a:avLst/>
            <a:gdLst/>
            <a:ahLst/>
            <a:cxnLst/>
            <a:rect r="r" b="b" t="t" l="l"/>
            <a:pathLst>
              <a:path h="2058080" w="10701408">
                <a:moveTo>
                  <a:pt x="0" y="0"/>
                </a:moveTo>
                <a:lnTo>
                  <a:pt x="10701407" y="0"/>
                </a:lnTo>
                <a:lnTo>
                  <a:pt x="10701407" y="2058080"/>
                </a:lnTo>
                <a:lnTo>
                  <a:pt x="0" y="2058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089" r="-24411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26719" y="4607130"/>
            <a:ext cx="3855917" cy="3920064"/>
          </a:xfrm>
          <a:custGeom>
            <a:avLst/>
            <a:gdLst/>
            <a:ahLst/>
            <a:cxnLst/>
            <a:rect r="r" b="b" t="t" l="l"/>
            <a:pathLst>
              <a:path h="3920064" w="3855917">
                <a:moveTo>
                  <a:pt x="0" y="0"/>
                </a:moveTo>
                <a:lnTo>
                  <a:pt x="3855917" y="0"/>
                </a:lnTo>
                <a:lnTo>
                  <a:pt x="3855917" y="3920064"/>
                </a:lnTo>
                <a:lnTo>
                  <a:pt x="0" y="3920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31286" y="4731850"/>
            <a:ext cx="9003432" cy="166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happens when you do Mean Centering?</a:t>
            </a: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mean of each feature is 0 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data is balanced around the origin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PCA can then accurately capture variation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31286" y="7232428"/>
            <a:ext cx="10495434" cy="129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4E1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happens if you don't do Mean Centering?</a:t>
            </a: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the data is not centered (mean = 0), then PCA can show the wrong direction. 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PCA then does not calculate from the origin (0,0), but becomes biased.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04875"/>
            <a:ext cx="623850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4E1F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Mean Centering: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DAGvBqUOYgw</dc:identifier>
  <dcterms:modified xsi:type="dcterms:W3CDTF">2011-08-01T06:04:30Z</dcterms:modified>
  <cp:revision>1</cp:revision>
  <dc:title>Black and Blue Modern AI and Machine Learning Presentation</dc:title>
</cp:coreProperties>
</file>